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10287000" cx="18288000"/>
  <p:notesSz cx="6858000" cy="9144000"/>
  <p:embeddedFontLst>
    <p:embeddedFont>
      <p:font typeface="Montserrat"/>
      <p:bold r:id="rId18"/>
      <p:boldItalic r:id="rId19"/>
    </p:embeddedFont>
    <p:embeddedFont>
      <p:font typeface="Poppins"/>
      <p:regular r:id="rId20"/>
      <p:bold r:id="rId21"/>
      <p:italic r:id="rId22"/>
      <p:boldItalic r:id="rId23"/>
    </p:embeddedFont>
    <p:embeddedFont>
      <p:font typeface="Inter"/>
      <p:bold r:id="rId24"/>
      <p:boldItalic r:id="rId25"/>
    </p:embeddedFont>
    <p:embeddedFont>
      <p:font typeface="Montserrat Medium"/>
      <p:regular r:id="rId26"/>
      <p:bold r:id="rId27"/>
      <p:italic r:id="rId28"/>
      <p:boldItalic r:id="rId29"/>
    </p:embeddedFont>
    <p:embeddedFont>
      <p:font typeface="Poppins Medium"/>
      <p:regular r:id="rId30"/>
      <p:bold r:id="rId31"/>
      <p:italic r:id="rId32"/>
      <p:boldItalic r:id="rId33"/>
    </p:embeddedFont>
    <p:embeddedFont>
      <p:font typeface="Poppins SemiBold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8" roundtripDataSignature="AMtx7mgD7RUu/AZYbKarJKwszxTBISS9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E411F36-C6EF-4801-A32B-AF3CDB10CDB2}">
  <a:tblStyle styleId="{FE411F36-C6EF-4801-A32B-AF3CDB10CDB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regular.fntdata"/><Relationship Id="rId22" Type="http://schemas.openxmlformats.org/officeDocument/2006/relationships/font" Target="fonts/Poppins-italic.fntdata"/><Relationship Id="rId21" Type="http://schemas.openxmlformats.org/officeDocument/2006/relationships/font" Target="fonts/Poppins-bold.fntdata"/><Relationship Id="rId24" Type="http://schemas.openxmlformats.org/officeDocument/2006/relationships/font" Target="fonts/Inter-bold.fntdata"/><Relationship Id="rId23" Type="http://schemas.openxmlformats.org/officeDocument/2006/relationships/font" Target="fonts/Poppi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Medium-regular.fntdata"/><Relationship Id="rId25" Type="http://schemas.openxmlformats.org/officeDocument/2006/relationships/font" Target="fonts/Inter-boldItalic.fntdata"/><Relationship Id="rId28" Type="http://schemas.openxmlformats.org/officeDocument/2006/relationships/font" Target="fonts/MontserratMedium-italic.fntdata"/><Relationship Id="rId27" Type="http://schemas.openxmlformats.org/officeDocument/2006/relationships/font" Target="fonts/MontserratMedium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Medium-bold.fntdata"/><Relationship Id="rId30" Type="http://schemas.openxmlformats.org/officeDocument/2006/relationships/font" Target="fonts/PoppinsMedium-regular.fntdata"/><Relationship Id="rId11" Type="http://schemas.openxmlformats.org/officeDocument/2006/relationships/slide" Target="slides/slide5.xml"/><Relationship Id="rId33" Type="http://schemas.openxmlformats.org/officeDocument/2006/relationships/font" Target="fonts/PoppinsMedium-boldItalic.fntdata"/><Relationship Id="rId10" Type="http://schemas.openxmlformats.org/officeDocument/2006/relationships/slide" Target="slides/slide4.xml"/><Relationship Id="rId32" Type="http://schemas.openxmlformats.org/officeDocument/2006/relationships/font" Target="fonts/PoppinsMedium-italic.fntdata"/><Relationship Id="rId13" Type="http://schemas.openxmlformats.org/officeDocument/2006/relationships/slide" Target="slides/slide7.xml"/><Relationship Id="rId35" Type="http://schemas.openxmlformats.org/officeDocument/2006/relationships/font" Target="fonts/PoppinsSemiBold-bold.fntdata"/><Relationship Id="rId12" Type="http://schemas.openxmlformats.org/officeDocument/2006/relationships/slide" Target="slides/slide6.xml"/><Relationship Id="rId34" Type="http://schemas.openxmlformats.org/officeDocument/2006/relationships/font" Target="fonts/PoppinsSemiBold-regular.fntdata"/><Relationship Id="rId15" Type="http://schemas.openxmlformats.org/officeDocument/2006/relationships/slide" Target="slides/slide9.xml"/><Relationship Id="rId37" Type="http://schemas.openxmlformats.org/officeDocument/2006/relationships/font" Target="fonts/PoppinsSemiBold-boldItalic.fntdata"/><Relationship Id="rId14" Type="http://schemas.openxmlformats.org/officeDocument/2006/relationships/slide" Target="slides/slide8.xml"/><Relationship Id="rId36" Type="http://schemas.openxmlformats.org/officeDocument/2006/relationships/font" Target="fonts/PoppinsSemiBold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customschemas.google.com/relationships/presentationmetadata" Target="metadata"/><Relationship Id="rId19" Type="http://schemas.openxmlformats.org/officeDocument/2006/relationships/font" Target="fonts/Montserrat-boldItalic.fntdata"/><Relationship Id="rId18" Type="http://schemas.openxmlformats.org/officeDocument/2006/relationships/font" Target="fonts/Montserrat-bold.fntdata"/></Relationships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0.png>
</file>

<file path=ppt/media/image21.jpg>
</file>

<file path=ppt/media/image23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21.jpg"/><Relationship Id="rId5" Type="http://schemas.openxmlformats.org/officeDocument/2006/relationships/image" Target="../media/image23.png"/><Relationship Id="rId6" Type="http://schemas.openxmlformats.org/officeDocument/2006/relationships/image" Target="../media/image3.pn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21.jpg"/><Relationship Id="rId5" Type="http://schemas.openxmlformats.org/officeDocument/2006/relationships/image" Target="../media/image23.png"/><Relationship Id="rId6" Type="http://schemas.openxmlformats.org/officeDocument/2006/relationships/image" Target="../media/image3.png"/><Relationship Id="rId7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7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15.png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-604498" y="-454695"/>
            <a:ext cx="11871395" cy="11871395"/>
          </a:xfrm>
          <a:custGeom>
            <a:rect b="b" l="l" r="r" t="t"/>
            <a:pathLst>
              <a:path extrusionOk="0" h="11871395" w="11871395">
                <a:moveTo>
                  <a:pt x="11871395" y="11871395"/>
                </a:moveTo>
                <a:lnTo>
                  <a:pt x="0" y="11871395"/>
                </a:lnTo>
                <a:lnTo>
                  <a:pt x="0" y="0"/>
                </a:lnTo>
                <a:lnTo>
                  <a:pt x="11871395" y="0"/>
                </a:lnTo>
                <a:lnTo>
                  <a:pt x="11871395" y="1187139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-4596837" y="1308218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311" l="0" r="0" t="-931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2444922">
            <a:off x="-857290" y="-122083"/>
            <a:ext cx="21838218" cy="9286218"/>
          </a:xfrm>
          <a:custGeom>
            <a:rect b="b" l="l" r="r" t="t"/>
            <a:pathLst>
              <a:path extrusionOk="0" h="9286218" w="21838218">
                <a:moveTo>
                  <a:pt x="0" y="0"/>
                </a:moveTo>
                <a:lnTo>
                  <a:pt x="21838218" y="0"/>
                </a:lnTo>
                <a:lnTo>
                  <a:pt x="21838218" y="9286219"/>
                </a:lnTo>
                <a:lnTo>
                  <a:pt x="0" y="92862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6762" l="-940" r="0" t="-1676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 rot="10800000">
            <a:off x="11266897" y="-179053"/>
            <a:ext cx="7317540" cy="7317540"/>
          </a:xfrm>
          <a:custGeom>
            <a:rect b="b" l="l" r="r" t="t"/>
            <a:pathLst>
              <a:path extrusionOk="0" h="7317540" w="7317540">
                <a:moveTo>
                  <a:pt x="0" y="0"/>
                </a:moveTo>
                <a:lnTo>
                  <a:pt x="7317540" y="0"/>
                </a:lnTo>
                <a:lnTo>
                  <a:pt x="7317540" y="7317540"/>
                </a:lnTo>
                <a:lnTo>
                  <a:pt x="0" y="73175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92;p1"/>
          <p:cNvGrpSpPr/>
          <p:nvPr/>
        </p:nvGrpSpPr>
        <p:grpSpPr>
          <a:xfrm>
            <a:off x="2089110" y="9754235"/>
            <a:ext cx="53728" cy="53728"/>
            <a:chOff x="0" y="0"/>
            <a:chExt cx="812800" cy="812800"/>
          </a:xfrm>
        </p:grpSpPr>
        <p:sp>
          <p:nvSpPr>
            <p:cNvPr id="93" name="Google Shape;93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C2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4075" lIns="74075" spcFirstLastPara="1" rIns="74075" wrap="square" tIns="74075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1"/>
          <p:cNvSpPr/>
          <p:nvPr/>
        </p:nvSpPr>
        <p:spPr>
          <a:xfrm>
            <a:off x="17203677" y="389988"/>
            <a:ext cx="569973" cy="379745"/>
          </a:xfrm>
          <a:custGeom>
            <a:rect b="b" l="l" r="r" t="t"/>
            <a:pathLst>
              <a:path extrusionOk="0" h="379745" w="569973">
                <a:moveTo>
                  <a:pt x="0" y="0"/>
                </a:moveTo>
                <a:lnTo>
                  <a:pt x="569973" y="0"/>
                </a:lnTo>
                <a:lnTo>
                  <a:pt x="569973" y="379744"/>
                </a:lnTo>
                <a:lnTo>
                  <a:pt x="0" y="379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12528574" y="413497"/>
            <a:ext cx="4267374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0D444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Nom de l’entreprise</a:t>
            </a:r>
            <a:endParaRPr/>
          </a:p>
        </p:txBody>
      </p:sp>
      <p:sp>
        <p:nvSpPr>
          <p:cNvPr id="97" name="Google Shape;97;p1"/>
          <p:cNvSpPr/>
          <p:nvPr/>
        </p:nvSpPr>
        <p:spPr>
          <a:xfrm rot="10800000">
            <a:off x="2434258" y="579860"/>
            <a:ext cx="1907647" cy="1900710"/>
          </a:xfrm>
          <a:custGeom>
            <a:rect b="b" l="l" r="r" t="t"/>
            <a:pathLst>
              <a:path extrusionOk="0" h="1900710" w="1907647">
                <a:moveTo>
                  <a:pt x="0" y="0"/>
                </a:moveTo>
                <a:lnTo>
                  <a:pt x="1907647" y="0"/>
                </a:lnTo>
                <a:lnTo>
                  <a:pt x="1907647" y="1900710"/>
                </a:lnTo>
                <a:lnTo>
                  <a:pt x="0" y="1900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8" name="Google Shape;98;p1"/>
          <p:cNvCxnSpPr/>
          <p:nvPr/>
        </p:nvCxnSpPr>
        <p:spPr>
          <a:xfrm>
            <a:off x="8453978" y="5533505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9" name="Google Shape;99;p1"/>
          <p:cNvGrpSpPr/>
          <p:nvPr/>
        </p:nvGrpSpPr>
        <p:grpSpPr>
          <a:xfrm>
            <a:off x="8453978" y="6909627"/>
            <a:ext cx="2281481" cy="580825"/>
            <a:chOff x="0" y="-38100"/>
            <a:chExt cx="1745997" cy="444500"/>
          </a:xfrm>
        </p:grpSpPr>
        <p:sp>
          <p:nvSpPr>
            <p:cNvPr id="100" name="Google Shape;100;p1"/>
            <p:cNvSpPr/>
            <p:nvPr/>
          </p:nvSpPr>
          <p:spPr>
            <a:xfrm>
              <a:off x="0" y="0"/>
              <a:ext cx="1745997" cy="406400"/>
            </a:xfrm>
            <a:custGeom>
              <a:rect b="b" l="l" r="r" t="t"/>
              <a:pathLst>
                <a:path extrusionOk="0" h="406400" w="1745997">
                  <a:moveTo>
                    <a:pt x="1542796" y="0"/>
                  </a:moveTo>
                  <a:cubicBezTo>
                    <a:pt x="1655021" y="0"/>
                    <a:pt x="1745997" y="90976"/>
                    <a:pt x="1745997" y="203200"/>
                  </a:cubicBezTo>
                  <a:cubicBezTo>
                    <a:pt x="1745997" y="315424"/>
                    <a:pt x="1655021" y="406400"/>
                    <a:pt x="154279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542796" y="0"/>
                  </a:lnTo>
                  <a:close/>
                </a:path>
              </a:pathLst>
            </a:custGeom>
            <a:solidFill>
              <a:srgbClr val="1656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"/>
            <p:cNvSpPr txBox="1"/>
            <p:nvPr/>
          </p:nvSpPr>
          <p:spPr>
            <a:xfrm>
              <a:off x="0" y="-38100"/>
              <a:ext cx="1745996" cy="44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"/>
          <p:cNvSpPr/>
          <p:nvPr/>
        </p:nvSpPr>
        <p:spPr>
          <a:xfrm>
            <a:off x="6563755" y="389019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13628789" y="9402975"/>
            <a:ext cx="3283468" cy="359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22">
                <a:solidFill>
                  <a:srgbClr val="2B2B2B"/>
                </a:solidFill>
                <a:latin typeface="Montserrat"/>
                <a:ea typeface="Montserrat"/>
                <a:cs typeface="Montserrat"/>
                <a:sym typeface="Montserrat"/>
              </a:rPr>
              <a:t>Thomas Roisin</a:t>
            </a:r>
            <a:endParaRPr/>
          </a:p>
        </p:txBody>
      </p:sp>
      <p:sp>
        <p:nvSpPr>
          <p:cNvPr id="104" name="Google Shape;104;p1"/>
          <p:cNvSpPr txBox="1"/>
          <p:nvPr/>
        </p:nvSpPr>
        <p:spPr>
          <a:xfrm>
            <a:off x="8453978" y="3194973"/>
            <a:ext cx="7543612" cy="1172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Formation</a:t>
            </a:r>
            <a:endParaRPr/>
          </a:p>
        </p:txBody>
      </p:sp>
      <p:sp>
        <p:nvSpPr>
          <p:cNvPr id="105" name="Google Shape;105;p1"/>
          <p:cNvSpPr txBox="1"/>
          <p:nvPr/>
        </p:nvSpPr>
        <p:spPr>
          <a:xfrm>
            <a:off x="8453978" y="4147473"/>
            <a:ext cx="7543612" cy="1172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Excel</a:t>
            </a:r>
            <a:endParaRPr/>
          </a:p>
        </p:txBody>
      </p:sp>
      <p:sp>
        <p:nvSpPr>
          <p:cNvPr id="106" name="Google Shape;106;p1"/>
          <p:cNvSpPr txBox="1"/>
          <p:nvPr/>
        </p:nvSpPr>
        <p:spPr>
          <a:xfrm>
            <a:off x="8453978" y="7033479"/>
            <a:ext cx="2281480" cy="325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Get Started</a:t>
            </a:r>
            <a:endParaRPr/>
          </a:p>
        </p:txBody>
      </p:sp>
      <p:sp>
        <p:nvSpPr>
          <p:cNvPr id="107" name="Google Shape;107;p1"/>
          <p:cNvSpPr txBox="1"/>
          <p:nvPr/>
        </p:nvSpPr>
        <p:spPr>
          <a:xfrm>
            <a:off x="8453975" y="6407138"/>
            <a:ext cx="7914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2B2B2B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Reconnaître le symbole ERREUR</a:t>
            </a:r>
            <a:endParaRPr/>
          </a:p>
        </p:txBody>
      </p:sp>
      <p:sp>
        <p:nvSpPr>
          <p:cNvPr id="108" name="Google Shape;108;p1"/>
          <p:cNvSpPr txBox="1"/>
          <p:nvPr/>
        </p:nvSpPr>
        <p:spPr>
          <a:xfrm>
            <a:off x="8453978" y="5712877"/>
            <a:ext cx="695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999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Niveau 1 - Compétence 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10"/>
          <p:cNvGrpSpPr/>
          <p:nvPr/>
        </p:nvGrpSpPr>
        <p:grpSpPr>
          <a:xfrm>
            <a:off x="6933143" y="1950896"/>
            <a:ext cx="2220382" cy="6805806"/>
            <a:chOff x="0" y="-38100"/>
            <a:chExt cx="584792" cy="1792476"/>
          </a:xfrm>
        </p:grpSpPr>
        <p:sp>
          <p:nvSpPr>
            <p:cNvPr id="329" name="Google Shape;329;p10"/>
            <p:cNvSpPr/>
            <p:nvPr/>
          </p:nvSpPr>
          <p:spPr>
            <a:xfrm>
              <a:off x="0" y="0"/>
              <a:ext cx="584792" cy="1754376"/>
            </a:xfrm>
            <a:custGeom>
              <a:rect b="b" l="l" r="r" t="t"/>
              <a:pathLst>
                <a:path extrusionOk="0" h="1754376" w="584792">
                  <a:moveTo>
                    <a:pt x="0" y="0"/>
                  </a:moveTo>
                  <a:lnTo>
                    <a:pt x="584792" y="0"/>
                  </a:lnTo>
                  <a:lnTo>
                    <a:pt x="584792" y="1754376"/>
                  </a:lnTo>
                  <a:lnTo>
                    <a:pt x="0" y="1754376"/>
                  </a:lnTo>
                  <a:close/>
                </a:path>
              </a:pathLst>
            </a:custGeom>
            <a:solidFill>
              <a:srgbClr val="D8E0E5"/>
            </a:solidFill>
            <a:ln>
              <a:noFill/>
            </a:ln>
          </p:spPr>
        </p:sp>
        <p:sp>
          <p:nvSpPr>
            <p:cNvPr id="330" name="Google Shape;330;p10"/>
            <p:cNvSpPr txBox="1"/>
            <p:nvPr/>
          </p:nvSpPr>
          <p:spPr>
            <a:xfrm>
              <a:off x="0" y="-38100"/>
              <a:ext cx="584792" cy="17924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1" name="Google Shape;331;p10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332" name="Google Shape;332;p10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33" name="Google Shape;333;p10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4" name="Google Shape;334;p10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335" name="Google Shape;335;p10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36" name="Google Shape;336;p10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7" name="Google Shape;337;p10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8" name="Google Shape;338;p10"/>
          <p:cNvCxnSpPr/>
          <p:nvPr/>
        </p:nvCxnSpPr>
        <p:spPr>
          <a:xfrm>
            <a:off x="5146707" y="1628832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9" name="Google Shape;339;p10"/>
          <p:cNvSpPr txBox="1"/>
          <p:nvPr/>
        </p:nvSpPr>
        <p:spPr>
          <a:xfrm>
            <a:off x="14968937" y="669470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40" name="Google Shape;340;p10"/>
          <p:cNvSpPr txBox="1"/>
          <p:nvPr/>
        </p:nvSpPr>
        <p:spPr>
          <a:xfrm>
            <a:off x="2555183" y="508633"/>
            <a:ext cx="12583789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Métaphore imagée</a:t>
            </a:r>
            <a:endParaRPr/>
          </a:p>
        </p:txBody>
      </p:sp>
      <p:sp>
        <p:nvSpPr>
          <p:cNvPr id="341" name="Google Shape;341;p10"/>
          <p:cNvSpPr txBox="1"/>
          <p:nvPr/>
        </p:nvSpPr>
        <p:spPr>
          <a:xfrm>
            <a:off x="8043334" y="3092441"/>
            <a:ext cx="9692555" cy="6899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 erreurs dans Excel, c’est comme les voyants d’un tableau de bord de voiture :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ils ne signifient pas que la voiture est cassée, mais qu’il faut regarder sous le capot avant de continuer à rouler.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 la même manière, un #DIV/0! t’indique simplement qu’il y a une incohérence à corriger, pas que tout ton fichier est perdu.</a:t>
            </a:r>
            <a:endParaRPr/>
          </a:p>
        </p:txBody>
      </p:sp>
      <p:sp>
        <p:nvSpPr>
          <p:cNvPr id="342" name="Google Shape;342;p10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343" name="Google Shape;343;p10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344" name="Google Shape;344;p10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345" name="Google Shape;345;p10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346" name="Google Shape;346;p10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347" name="Google Shape;347;p10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348" name="Google Shape;348;p10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349" name="Google Shape;349;p10"/>
          <p:cNvSpPr/>
          <p:nvPr/>
        </p:nvSpPr>
        <p:spPr>
          <a:xfrm>
            <a:off x="16618026" y="8754104"/>
            <a:ext cx="1669974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Méta-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phore</a:t>
            </a:r>
            <a:endParaRPr/>
          </a:p>
        </p:txBody>
      </p:sp>
      <p:sp>
        <p:nvSpPr>
          <p:cNvPr id="350" name="Google Shape;350;p10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  <p:sp>
        <p:nvSpPr>
          <p:cNvPr id="351" name="Google Shape;351;p10"/>
          <p:cNvSpPr/>
          <p:nvPr/>
        </p:nvSpPr>
        <p:spPr>
          <a:xfrm>
            <a:off x="1614841" y="3742728"/>
            <a:ext cx="4685590" cy="4114800"/>
          </a:xfrm>
          <a:custGeom>
            <a:rect b="b" l="l" r="r" t="t"/>
            <a:pathLst>
              <a:path extrusionOk="0" h="4114800" w="4685590">
                <a:moveTo>
                  <a:pt x="0" y="0"/>
                </a:moveTo>
                <a:lnTo>
                  <a:pt x="4685590" y="0"/>
                </a:lnTo>
                <a:lnTo>
                  <a:pt x="468559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11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357" name="Google Shape;357;p11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58" name="Google Shape;358;p11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9" name="Google Shape;359;p11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360" name="Google Shape;360;p11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61" name="Google Shape;361;p11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2" name="Google Shape;362;p11"/>
          <p:cNvSpPr/>
          <p:nvPr/>
        </p:nvSpPr>
        <p:spPr>
          <a:xfrm rot="10800000">
            <a:off x="11266897" y="-179053"/>
            <a:ext cx="7317540" cy="7317540"/>
          </a:xfrm>
          <a:custGeom>
            <a:rect b="b" l="l" r="r" t="t"/>
            <a:pathLst>
              <a:path extrusionOk="0" h="7317540" w="7317540">
                <a:moveTo>
                  <a:pt x="0" y="0"/>
                </a:moveTo>
                <a:lnTo>
                  <a:pt x="7317540" y="0"/>
                </a:lnTo>
                <a:lnTo>
                  <a:pt x="7317540" y="7317540"/>
                </a:lnTo>
                <a:lnTo>
                  <a:pt x="0" y="73175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11"/>
          <p:cNvSpPr/>
          <p:nvPr/>
        </p:nvSpPr>
        <p:spPr>
          <a:xfrm>
            <a:off x="-4596837" y="1308218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311" l="0" r="0" t="-931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11"/>
          <p:cNvSpPr/>
          <p:nvPr/>
        </p:nvSpPr>
        <p:spPr>
          <a:xfrm rot="2444469">
            <a:off x="-681979" y="-174915"/>
            <a:ext cx="21833440" cy="9284186"/>
          </a:xfrm>
          <a:custGeom>
            <a:rect b="b" l="l" r="r" t="t"/>
            <a:pathLst>
              <a:path extrusionOk="0" h="9286218" w="21838218">
                <a:moveTo>
                  <a:pt x="0" y="0"/>
                </a:moveTo>
                <a:lnTo>
                  <a:pt x="21838218" y="0"/>
                </a:lnTo>
                <a:lnTo>
                  <a:pt x="21838218" y="9286218"/>
                </a:lnTo>
                <a:lnTo>
                  <a:pt x="0" y="92862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6768" l="-939" r="0" t="-16759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11"/>
          <p:cNvSpPr txBox="1"/>
          <p:nvPr/>
        </p:nvSpPr>
        <p:spPr>
          <a:xfrm>
            <a:off x="13763575" y="499899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66" name="Google Shape;366;p11"/>
          <p:cNvSpPr/>
          <p:nvPr/>
        </p:nvSpPr>
        <p:spPr>
          <a:xfrm>
            <a:off x="17203677" y="389988"/>
            <a:ext cx="569973" cy="379745"/>
          </a:xfrm>
          <a:custGeom>
            <a:rect b="b" l="l" r="r" t="t"/>
            <a:pathLst>
              <a:path extrusionOk="0" h="379745" w="569973">
                <a:moveTo>
                  <a:pt x="0" y="0"/>
                </a:moveTo>
                <a:lnTo>
                  <a:pt x="569973" y="0"/>
                </a:lnTo>
                <a:lnTo>
                  <a:pt x="569973" y="379744"/>
                </a:lnTo>
                <a:lnTo>
                  <a:pt x="0" y="379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11"/>
          <p:cNvSpPr txBox="1"/>
          <p:nvPr/>
        </p:nvSpPr>
        <p:spPr>
          <a:xfrm>
            <a:off x="15617566" y="9615551"/>
            <a:ext cx="3283468" cy="359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22">
                <a:solidFill>
                  <a:srgbClr val="2B2B2B"/>
                </a:solidFill>
                <a:latin typeface="Montserrat"/>
                <a:ea typeface="Montserrat"/>
                <a:cs typeface="Montserrat"/>
                <a:sym typeface="Montserrat"/>
              </a:rPr>
              <a:t>Thomas Roisin</a:t>
            </a:r>
            <a:endParaRPr/>
          </a:p>
        </p:txBody>
      </p:sp>
      <p:sp>
        <p:nvSpPr>
          <p:cNvPr id="368" name="Google Shape;368;p11"/>
          <p:cNvSpPr/>
          <p:nvPr/>
        </p:nvSpPr>
        <p:spPr>
          <a:xfrm>
            <a:off x="2280777" y="1136665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6" y="0"/>
                </a:lnTo>
                <a:lnTo>
                  <a:pt x="1561046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9" name="Google Shape;369;p11"/>
          <p:cNvCxnSpPr/>
          <p:nvPr/>
        </p:nvCxnSpPr>
        <p:spPr>
          <a:xfrm>
            <a:off x="4547163" y="2984417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0" name="Google Shape;370;p11"/>
          <p:cNvSpPr txBox="1"/>
          <p:nvPr/>
        </p:nvSpPr>
        <p:spPr>
          <a:xfrm>
            <a:off x="5805486" y="3572980"/>
            <a:ext cx="6957600" cy="4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Niveau 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– Compétence 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7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b="1" sz="29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1" name="Google Shape;371;p11"/>
          <p:cNvSpPr txBox="1"/>
          <p:nvPr/>
        </p:nvSpPr>
        <p:spPr>
          <a:xfrm>
            <a:off x="6094528" y="4475441"/>
            <a:ext cx="69576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2100">
                <a:solidFill>
                  <a:srgbClr val="2B2B2B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Reconnaître le symbole ERREUR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72" name="Google Shape;372;p11"/>
          <p:cNvGrpSpPr/>
          <p:nvPr/>
        </p:nvGrpSpPr>
        <p:grpSpPr>
          <a:xfrm>
            <a:off x="7137046" y="5292993"/>
            <a:ext cx="2281498" cy="580959"/>
            <a:chOff x="0" y="-38100"/>
            <a:chExt cx="1746000" cy="444600"/>
          </a:xfrm>
        </p:grpSpPr>
        <p:sp>
          <p:nvSpPr>
            <p:cNvPr id="373" name="Google Shape;373;p11"/>
            <p:cNvSpPr/>
            <p:nvPr/>
          </p:nvSpPr>
          <p:spPr>
            <a:xfrm>
              <a:off x="0" y="0"/>
              <a:ext cx="1745997" cy="406400"/>
            </a:xfrm>
            <a:custGeom>
              <a:rect b="b" l="l" r="r" t="t"/>
              <a:pathLst>
                <a:path extrusionOk="0" h="406400" w="1745997">
                  <a:moveTo>
                    <a:pt x="1542796" y="0"/>
                  </a:moveTo>
                  <a:cubicBezTo>
                    <a:pt x="1655021" y="0"/>
                    <a:pt x="1745997" y="90976"/>
                    <a:pt x="1745997" y="203200"/>
                  </a:cubicBezTo>
                  <a:cubicBezTo>
                    <a:pt x="1745997" y="315424"/>
                    <a:pt x="1655021" y="406400"/>
                    <a:pt x="154279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542796" y="0"/>
                  </a:lnTo>
                  <a:close/>
                </a:path>
              </a:pathLst>
            </a:custGeom>
            <a:solidFill>
              <a:srgbClr val="1656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1"/>
            <p:cNvSpPr txBox="1"/>
            <p:nvPr/>
          </p:nvSpPr>
          <p:spPr>
            <a:xfrm>
              <a:off x="0" y="-38100"/>
              <a:ext cx="17460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5" name="Google Shape;375;p11"/>
          <p:cNvSpPr txBox="1"/>
          <p:nvPr/>
        </p:nvSpPr>
        <p:spPr>
          <a:xfrm>
            <a:off x="7113620" y="5409247"/>
            <a:ext cx="2281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Acquise</a:t>
            </a:r>
            <a:endParaRPr/>
          </a:p>
        </p:txBody>
      </p:sp>
      <p:sp>
        <p:nvSpPr>
          <p:cNvPr id="376" name="Google Shape;376;p11"/>
          <p:cNvSpPr txBox="1"/>
          <p:nvPr/>
        </p:nvSpPr>
        <p:spPr>
          <a:xfrm>
            <a:off x="5605197" y="1752924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Excel</a:t>
            </a:r>
            <a:endParaRPr/>
          </a:p>
        </p:txBody>
      </p:sp>
      <p:sp>
        <p:nvSpPr>
          <p:cNvPr id="377" name="Google Shape;377;p11"/>
          <p:cNvSpPr txBox="1"/>
          <p:nvPr/>
        </p:nvSpPr>
        <p:spPr>
          <a:xfrm>
            <a:off x="4224277" y="678410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Formation</a:t>
            </a:r>
            <a:endParaRPr/>
          </a:p>
        </p:txBody>
      </p:sp>
      <p:sp>
        <p:nvSpPr>
          <p:cNvPr id="378" name="Google Shape;378;p11"/>
          <p:cNvSpPr txBox="1"/>
          <p:nvPr/>
        </p:nvSpPr>
        <p:spPr>
          <a:xfrm>
            <a:off x="13768467" y="7222253"/>
            <a:ext cx="5075400" cy="20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103">
                <a:solidFill>
                  <a:srgbClr val="165633"/>
                </a:solidFill>
                <a:latin typeface="Inter"/>
                <a:ea typeface="Inter"/>
                <a:cs typeface="Inter"/>
                <a:sym typeface="Inter"/>
              </a:rPr>
              <a:t>You</a:t>
            </a:r>
            <a:endParaRPr/>
          </a:p>
        </p:txBody>
      </p:sp>
      <p:sp>
        <p:nvSpPr>
          <p:cNvPr id="379" name="Google Shape;379;p11"/>
          <p:cNvSpPr txBox="1"/>
          <p:nvPr/>
        </p:nvSpPr>
        <p:spPr>
          <a:xfrm>
            <a:off x="10391114" y="5634213"/>
            <a:ext cx="7005600" cy="21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114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Thank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E0E5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2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15" name="Google Shape;115;p2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16" name="Google Shape;116;p2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18" name="Google Shape;118;p2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19" name="Google Shape;119;p2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2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22" name="Google Shape;122;p2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23" name="Google Shape;123;p2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24" name="Google Shape;124;p2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25" name="Google Shape;125;p2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26" name="Google Shape;126;p2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27" name="Google Shape;127;p2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28" name="Google Shape;128;p2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29" name="Google Shape;129;p2"/>
          <p:cNvSpPr txBox="1"/>
          <p:nvPr/>
        </p:nvSpPr>
        <p:spPr>
          <a:xfrm>
            <a:off x="14497668" y="686246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30" name="Google Shape;130;p2"/>
          <p:cNvSpPr/>
          <p:nvPr/>
        </p:nvSpPr>
        <p:spPr>
          <a:xfrm>
            <a:off x="-9173" y="8754103"/>
            <a:ext cx="1784693" cy="1563144"/>
          </a:xfrm>
          <a:custGeom>
            <a:rect b="b" l="l" r="r" t="t"/>
            <a:pathLst>
              <a:path extrusionOk="0" h="1876468" w="4546508">
                <a:moveTo>
                  <a:pt x="0" y="0"/>
                </a:moveTo>
                <a:lnTo>
                  <a:pt x="4546508" y="0"/>
                </a:lnTo>
                <a:lnTo>
                  <a:pt x="4546508" y="1876468"/>
                </a:lnTo>
                <a:lnTo>
                  <a:pt x="0" y="18764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1" name="Google Shape;131;p2"/>
          <p:cNvCxnSpPr/>
          <p:nvPr/>
        </p:nvCxnSpPr>
        <p:spPr>
          <a:xfrm>
            <a:off x="4700025" y="1724084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2"/>
          <p:cNvSpPr txBox="1"/>
          <p:nvPr/>
        </p:nvSpPr>
        <p:spPr>
          <a:xfrm>
            <a:off x="2114776" y="474450"/>
            <a:ext cx="124893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Reconnaître le symbole Erreur</a:t>
            </a:r>
            <a:endParaRPr/>
          </a:p>
        </p:txBody>
      </p:sp>
      <p:sp>
        <p:nvSpPr>
          <p:cNvPr id="133" name="Google Shape;133;p2"/>
          <p:cNvSpPr txBox="1"/>
          <p:nvPr/>
        </p:nvSpPr>
        <p:spPr>
          <a:xfrm>
            <a:off x="1236726" y="3504821"/>
            <a:ext cx="7282800" cy="54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Dans Excel, il arrive qu’une formule n’affiche pas un résultat numérique mais un symbole d’erreur (ex. : #DIV/0!, #VALEUR!, #NOM?;#N/A)</a:t>
            </a:r>
            <a:endParaRPr sz="2000" u="none" strike="noStrike">
              <a:solidFill>
                <a:srgbClr val="19171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91719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Savoir les reconnaître, c’est apprendre à comprendre ce qui ne va pas dans un calcul sans paniquer ni tout refaire.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Cette compétence aide à diagnostiquer les problèmes courants dans les formules et à corriger les fichiers efficacement.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91719"/>
              </a:solidFill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 u="none" strike="noStrike">
              <a:solidFill>
                <a:srgbClr val="19171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95625" y="3584850"/>
            <a:ext cx="8823900" cy="2914500"/>
          </a:xfrm>
          <a:prstGeom prst="snip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3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40" name="Google Shape;140;p3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41" name="Google Shape;141;p3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" name="Google Shape;142;p3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43" name="Google Shape;143;p3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44" name="Google Shape;144;p3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3"/>
          <p:cNvSpPr txBox="1"/>
          <p:nvPr/>
        </p:nvSpPr>
        <p:spPr>
          <a:xfrm>
            <a:off x="9857825" y="2647825"/>
            <a:ext cx="8081700" cy="53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Prenons un exemple concret :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A1, tapez 10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B1, tapez 0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C1, tapez =A1/B1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Excel affiche : #DIV/0!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➡️ Cela signifie que vous tentez de diviser par zéro, ce qui est mathématiquement impossible.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3"/>
          <p:cNvSpPr txBox="1"/>
          <p:nvPr/>
        </p:nvSpPr>
        <p:spPr>
          <a:xfrm>
            <a:off x="14764035" y="503028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47" name="Google Shape;147;p3"/>
          <p:cNvSpPr txBox="1"/>
          <p:nvPr/>
        </p:nvSpPr>
        <p:spPr>
          <a:xfrm>
            <a:off x="2285244" y="565129"/>
            <a:ext cx="92802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Exemple détaillé</a:t>
            </a:r>
            <a:endParaRPr/>
          </a:p>
        </p:txBody>
      </p:sp>
      <p:sp>
        <p:nvSpPr>
          <p:cNvPr id="148" name="Google Shape;148;p3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9" name="Google Shape;149;p3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" name="Google Shape;150;p3"/>
          <p:cNvSpPr/>
          <p:nvPr/>
        </p:nvSpPr>
        <p:spPr>
          <a:xfrm>
            <a:off x="1775522" y="8945372"/>
            <a:ext cx="2120358" cy="1358516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51" name="Google Shape;151;p3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52" name="Google Shape;152;p3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53" name="Google Shape;153;p3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54" name="Google Shape;154;p3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55" name="Google Shape;155;p3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56" name="Google Shape;156;p3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57" name="Google Shape;157;p3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graphicFrame>
        <p:nvGraphicFramePr>
          <p:cNvPr id="158" name="Google Shape;158;p3"/>
          <p:cNvGraphicFramePr/>
          <p:nvPr/>
        </p:nvGraphicFramePr>
        <p:xfrm>
          <a:off x="731520" y="27432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{FE411F36-C6EF-4801-A32B-AF3CDB10CDB2}</a:tableStyleId>
              </a:tblPr>
              <a:tblGrid>
                <a:gridCol w="2004825"/>
                <a:gridCol w="3007250"/>
                <a:gridCol w="3508450"/>
              </a:tblGrid>
              <a:tr h="5193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-FR" sz="2200" u="none" cap="none" strike="noStrike">
                          <a:solidFill>
                            <a:srgbClr val="005000"/>
                          </a:solidFill>
                        </a:rPr>
                        <a:t>Code d’erreur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-FR" sz="2200" u="none" cap="none" strike="noStrike">
                          <a:solidFill>
                            <a:srgbClr val="005000"/>
                          </a:solidFill>
                        </a:rPr>
                        <a:t>Signification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-FR" sz="2200" u="none" cap="none" strike="noStrike">
                          <a:solidFill>
                            <a:srgbClr val="005000"/>
                          </a:solidFill>
                        </a:rPr>
                        <a:t>Cause typique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853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#DIV/0!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Division par zéro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Division par une cellule vide ou égale à 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482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#VALEUR!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Mauvais type de donnée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Texte utilisé dans un calcul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853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#NOM?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Fonction inconnue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Nom mal orthographié ou fonction inexistante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482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#REF!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Référence supprimée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Cellule utilisée effacée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853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#N/A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Valeur introuvable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Recherche sans correspondance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853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#NUM!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Erreur numérique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u="none" cap="none" strike="noStrike">
                          <a:solidFill>
                            <a:srgbClr val="000000"/>
                          </a:solidFill>
                        </a:rPr>
                        <a:t>Calcul impossible (ex. racine d’un négatif)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59" name="Google Shape;159;p3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4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65" name="Google Shape;165;p4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66" name="Google Shape;166;p4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" name="Google Shape;167;p4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68" name="Google Shape;168;p4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69" name="Google Shape;169;p4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0" name="Google Shape;170;p4"/>
          <p:cNvSpPr txBox="1"/>
          <p:nvPr/>
        </p:nvSpPr>
        <p:spPr>
          <a:xfrm>
            <a:off x="13986854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71" name="Google Shape;171;p4"/>
          <p:cNvSpPr txBox="1"/>
          <p:nvPr/>
        </p:nvSpPr>
        <p:spPr>
          <a:xfrm>
            <a:off x="2285244" y="571802"/>
            <a:ext cx="11833177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Explication théorique</a:t>
            </a:r>
            <a:endParaRPr/>
          </a:p>
        </p:txBody>
      </p:sp>
      <p:sp>
        <p:nvSpPr>
          <p:cNvPr id="172" name="Google Shape;172;p4"/>
          <p:cNvSpPr txBox="1"/>
          <p:nvPr/>
        </p:nvSpPr>
        <p:spPr>
          <a:xfrm>
            <a:off x="704950" y="2408190"/>
            <a:ext cx="16875300" cy="24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Chaque symbole d’erreur dans Excel correspond à une situation logique spécifique : ce ne sont pas des bugs, mais des indicateurs d’analyse.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💡 En réalité, ces erreurs servent à aider l’utilisateur à identifier la cause du problème, comme un voyant d’alerte sur un tableau de bord.</a:t>
            </a:r>
            <a:endParaRPr/>
          </a:p>
        </p:txBody>
      </p:sp>
      <p:sp>
        <p:nvSpPr>
          <p:cNvPr id="173" name="Google Shape;173;p4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4" name="Google Shape;174;p4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5" name="Google Shape;175;p4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76" name="Google Shape;176;p4"/>
          <p:cNvSpPr/>
          <p:nvPr/>
        </p:nvSpPr>
        <p:spPr>
          <a:xfrm>
            <a:off x="3895880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77" name="Google Shape;177;p4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78" name="Google Shape;178;p4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79" name="Google Shape;179;p4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80" name="Google Shape;180;p4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81" name="Google Shape;181;p4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82" name="Google Shape;182;p4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83" name="Google Shape;183;p4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  <p:sp>
        <p:nvSpPr>
          <p:cNvPr id="184" name="Google Shape;184;p4"/>
          <p:cNvSpPr txBox="1"/>
          <p:nvPr/>
        </p:nvSpPr>
        <p:spPr>
          <a:xfrm>
            <a:off x="9185075" y="6038338"/>
            <a:ext cx="3000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#NOM?</a:t>
            </a:r>
            <a:endParaRPr/>
          </a:p>
        </p:txBody>
      </p:sp>
      <p:sp>
        <p:nvSpPr>
          <p:cNvPr id="185" name="Google Shape;185;p4"/>
          <p:cNvSpPr txBox="1"/>
          <p:nvPr/>
        </p:nvSpPr>
        <p:spPr>
          <a:xfrm>
            <a:off x="1572000" y="5556925"/>
            <a:ext cx="3000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#DIV/0!</a:t>
            </a:r>
            <a:endParaRPr b="1" sz="3600"/>
          </a:p>
        </p:txBody>
      </p:sp>
      <p:sp>
        <p:nvSpPr>
          <p:cNvPr id="186" name="Google Shape;186;p4"/>
          <p:cNvSpPr txBox="1"/>
          <p:nvPr/>
        </p:nvSpPr>
        <p:spPr>
          <a:xfrm>
            <a:off x="5794675" y="5145550"/>
            <a:ext cx="3000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#VALEUR!</a:t>
            </a:r>
            <a:endParaRPr sz="2500"/>
          </a:p>
        </p:txBody>
      </p:sp>
      <p:sp>
        <p:nvSpPr>
          <p:cNvPr id="187" name="Google Shape;187;p4"/>
          <p:cNvSpPr txBox="1"/>
          <p:nvPr/>
        </p:nvSpPr>
        <p:spPr>
          <a:xfrm>
            <a:off x="12870875" y="5145550"/>
            <a:ext cx="3000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#N/A</a:t>
            </a:r>
            <a:endParaRPr/>
          </a:p>
        </p:txBody>
      </p:sp>
      <p:sp>
        <p:nvSpPr>
          <p:cNvPr id="188" name="Google Shape;188;p4"/>
          <p:cNvSpPr txBox="1"/>
          <p:nvPr/>
        </p:nvSpPr>
        <p:spPr>
          <a:xfrm>
            <a:off x="12377300" y="7216475"/>
            <a:ext cx="3000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#NUM!</a:t>
            </a:r>
            <a:endParaRPr/>
          </a:p>
        </p:txBody>
      </p:sp>
      <p:sp>
        <p:nvSpPr>
          <p:cNvPr id="189" name="Google Shape;189;p4"/>
          <p:cNvSpPr txBox="1"/>
          <p:nvPr/>
        </p:nvSpPr>
        <p:spPr>
          <a:xfrm>
            <a:off x="4317425" y="6977475"/>
            <a:ext cx="3000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4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#REF!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5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95" name="Google Shape;195;p5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96" name="Google Shape;196;p5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7" name="Google Shape;197;p5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98" name="Google Shape;198;p5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99" name="Google Shape;199;p5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0" name="Google Shape;200;p5"/>
          <p:cNvSpPr txBox="1"/>
          <p:nvPr/>
        </p:nvSpPr>
        <p:spPr>
          <a:xfrm>
            <a:off x="14245392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01" name="Google Shape;201;p5"/>
          <p:cNvSpPr txBox="1"/>
          <p:nvPr/>
        </p:nvSpPr>
        <p:spPr>
          <a:xfrm>
            <a:off x="2123282" y="685758"/>
            <a:ext cx="12526835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Application quotidienne</a:t>
            </a:r>
            <a:endParaRPr/>
          </a:p>
        </p:txBody>
      </p:sp>
      <p:sp>
        <p:nvSpPr>
          <p:cNvPr id="202" name="Google Shape;202;p5"/>
          <p:cNvSpPr/>
          <p:nvPr/>
        </p:nvSpPr>
        <p:spPr>
          <a:xfrm>
            <a:off x="319713" y="54288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3" name="Google Shape;203;p5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4" name="Google Shape;204;p5"/>
          <p:cNvSpPr/>
          <p:nvPr/>
        </p:nvSpPr>
        <p:spPr>
          <a:xfrm>
            <a:off x="11119676" y="2501461"/>
            <a:ext cx="5284078" cy="5284078"/>
          </a:xfrm>
          <a:custGeom>
            <a:rect b="b" l="l" r="r" t="t"/>
            <a:pathLst>
              <a:path extrusionOk="0" h="5284078" w="5284078">
                <a:moveTo>
                  <a:pt x="0" y="0"/>
                </a:moveTo>
                <a:lnTo>
                  <a:pt x="5284078" y="0"/>
                </a:lnTo>
                <a:lnTo>
                  <a:pt x="5284078" y="5284078"/>
                </a:lnTo>
                <a:lnTo>
                  <a:pt x="0" y="52840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5"/>
          <p:cNvSpPr txBox="1"/>
          <p:nvPr/>
        </p:nvSpPr>
        <p:spPr>
          <a:xfrm>
            <a:off x="802332" y="2539839"/>
            <a:ext cx="8615400" cy="48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Reconnaître les symboles d’erreur permet de :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Corriger rapidement les formules erronées.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Gagner du temps dans les fichiers partagés.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Éviter des erreurs de reporting.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Expliquer à un collègue pourquoi un résultat “ne sort pas”.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💡 Un utilisateur expérimenté sait qu’une erreur Excel est un signal d’aide, pas une catastrophe.</a:t>
            </a:r>
            <a:endParaRPr/>
          </a:p>
        </p:txBody>
      </p:sp>
      <p:sp>
        <p:nvSpPr>
          <p:cNvPr id="206" name="Google Shape;206;p5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07" name="Google Shape;207;p5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08" name="Google Shape;208;p5"/>
          <p:cNvSpPr/>
          <p:nvPr/>
        </p:nvSpPr>
        <p:spPr>
          <a:xfrm>
            <a:off x="6016237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09" name="Google Shape;209;p5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10" name="Google Shape;210;p5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11" name="Google Shape;211;p5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12" name="Google Shape;212;p5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13" name="Google Shape;213;p5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14" name="Google Shape;214;p5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6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20" name="Google Shape;220;p6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21" name="Google Shape;221;p6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2" name="Google Shape;222;p6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23" name="Google Shape;223;p6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24" name="Google Shape;224;p6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" name="Google Shape;225;p6"/>
          <p:cNvGrpSpPr/>
          <p:nvPr/>
        </p:nvGrpSpPr>
        <p:grpSpPr>
          <a:xfrm>
            <a:off x="757191" y="3455789"/>
            <a:ext cx="16702938" cy="2625104"/>
            <a:chOff x="0" y="-38100"/>
            <a:chExt cx="4399128" cy="691385"/>
          </a:xfrm>
        </p:grpSpPr>
        <p:sp>
          <p:nvSpPr>
            <p:cNvPr id="226" name="Google Shape;226;p6"/>
            <p:cNvSpPr/>
            <p:nvPr/>
          </p:nvSpPr>
          <p:spPr>
            <a:xfrm>
              <a:off x="0" y="0"/>
              <a:ext cx="4399128" cy="653285"/>
            </a:xfrm>
            <a:custGeom>
              <a:rect b="b" l="l" r="r" t="t"/>
              <a:pathLst>
                <a:path extrusionOk="0" h="653285" w="4399128">
                  <a:moveTo>
                    <a:pt x="0" y="0"/>
                  </a:moveTo>
                  <a:lnTo>
                    <a:pt x="4399128" y="0"/>
                  </a:lnTo>
                  <a:lnTo>
                    <a:pt x="4399128" y="653285"/>
                  </a:lnTo>
                  <a:lnTo>
                    <a:pt x="0" y="653285"/>
                  </a:lnTo>
                  <a:close/>
                </a:path>
              </a:pathLst>
            </a:custGeom>
            <a:gradFill>
              <a:gsLst>
                <a:gs pos="0">
                  <a:srgbClr val="E1E6EA"/>
                </a:gs>
                <a:gs pos="100000">
                  <a:srgbClr val="D0DAE1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227" name="Google Shape;227;p6"/>
            <p:cNvSpPr txBox="1"/>
            <p:nvPr/>
          </p:nvSpPr>
          <p:spPr>
            <a:xfrm>
              <a:off x="0" y="-38100"/>
              <a:ext cx="4399128" cy="6913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8" name="Google Shape;228;p6"/>
          <p:cNvSpPr txBox="1"/>
          <p:nvPr/>
        </p:nvSpPr>
        <p:spPr>
          <a:xfrm>
            <a:off x="14245392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29" name="Google Shape;229;p6"/>
          <p:cNvSpPr txBox="1"/>
          <p:nvPr/>
        </p:nvSpPr>
        <p:spPr>
          <a:xfrm>
            <a:off x="3329948" y="617328"/>
            <a:ext cx="14790739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Exercice</a:t>
            </a:r>
            <a:endParaRPr/>
          </a:p>
        </p:txBody>
      </p:sp>
      <p:sp>
        <p:nvSpPr>
          <p:cNvPr id="230" name="Google Shape;230;p6"/>
          <p:cNvSpPr txBox="1"/>
          <p:nvPr/>
        </p:nvSpPr>
        <p:spPr>
          <a:xfrm>
            <a:off x="814220" y="2447724"/>
            <a:ext cx="16127100" cy="49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Exemple réel : Dans un tableau de ventes, vous calculez un prix unitaire avec =C2/D2.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 la colonne D contient des zéros (pas de ventes), Excel affiche #DIV/0!.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Exercice pratique :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1️⃣ En A1, tapez 25, en B1 tapez 0.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2️⃣ En C1, saisissez =A1/B1.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3️⃣ Remplacez ensuite la valeur de B1 par 5.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4️⃣ Observez ce qui change.</a:t>
            </a:r>
            <a:endParaRPr/>
          </a:p>
        </p:txBody>
      </p:sp>
      <p:sp>
        <p:nvSpPr>
          <p:cNvPr id="231" name="Google Shape;231;p6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2" name="Google Shape;232;p6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3" name="Google Shape;233;p6"/>
          <p:cNvSpPr/>
          <p:nvPr/>
        </p:nvSpPr>
        <p:spPr>
          <a:xfrm>
            <a:off x="13430320" y="4239795"/>
            <a:ext cx="3276877" cy="4114800"/>
          </a:xfrm>
          <a:custGeom>
            <a:rect b="b" l="l" r="r" t="t"/>
            <a:pathLst>
              <a:path extrusionOk="0" h="4114800" w="3276877">
                <a:moveTo>
                  <a:pt x="0" y="0"/>
                </a:moveTo>
                <a:lnTo>
                  <a:pt x="3276877" y="0"/>
                </a:lnTo>
                <a:lnTo>
                  <a:pt x="327687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6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35" name="Google Shape;235;p6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36" name="Google Shape;236;p6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37" name="Google Shape;237;p6"/>
          <p:cNvSpPr/>
          <p:nvPr/>
        </p:nvSpPr>
        <p:spPr>
          <a:xfrm>
            <a:off x="8136595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38" name="Google Shape;238;p6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39" name="Google Shape;239;p6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40" name="Google Shape;240;p6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41" name="Google Shape;241;p6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42" name="Google Shape;242;p6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7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48" name="Google Shape;248;p7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49" name="Google Shape;249;p7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0" name="Google Shape;250;p7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51" name="Google Shape;251;p7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52" name="Google Shape;252;p7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3" name="Google Shape;253;p7"/>
          <p:cNvSpPr/>
          <p:nvPr/>
        </p:nvSpPr>
        <p:spPr>
          <a:xfrm>
            <a:off x="717758" y="1959905"/>
            <a:ext cx="7418832" cy="7418832"/>
          </a:xfrm>
          <a:custGeom>
            <a:rect b="b" l="l" r="r" t="t"/>
            <a:pathLst>
              <a:path extrusionOk="0" h="812800" w="812800">
                <a:moveTo>
                  <a:pt x="26090" y="0"/>
                </a:moveTo>
                <a:lnTo>
                  <a:pt x="786710" y="0"/>
                </a:lnTo>
                <a:cubicBezTo>
                  <a:pt x="801119" y="0"/>
                  <a:pt x="812800" y="11681"/>
                  <a:pt x="812800" y="26090"/>
                </a:cubicBezTo>
                <a:lnTo>
                  <a:pt x="812800" y="786710"/>
                </a:lnTo>
                <a:cubicBezTo>
                  <a:pt x="812800" y="801119"/>
                  <a:pt x="801119" y="812800"/>
                  <a:pt x="786710" y="812800"/>
                </a:cubicBezTo>
                <a:lnTo>
                  <a:pt x="26090" y="812800"/>
                </a:lnTo>
                <a:cubicBezTo>
                  <a:pt x="11681" y="812800"/>
                  <a:pt x="0" y="801119"/>
                  <a:pt x="0" y="786710"/>
                </a:cubicBezTo>
                <a:lnTo>
                  <a:pt x="0" y="26090"/>
                </a:lnTo>
                <a:cubicBezTo>
                  <a:pt x="0" y="11681"/>
                  <a:pt x="11681" y="0"/>
                  <a:pt x="2609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7716" r="-37716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7"/>
          <p:cNvSpPr txBox="1"/>
          <p:nvPr/>
        </p:nvSpPr>
        <p:spPr>
          <a:xfrm>
            <a:off x="14245392" y="650273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55" name="Google Shape;255;p7"/>
          <p:cNvSpPr txBox="1"/>
          <p:nvPr/>
        </p:nvSpPr>
        <p:spPr>
          <a:xfrm>
            <a:off x="2178170" y="477501"/>
            <a:ext cx="11476736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Corrigé de l’exercice</a:t>
            </a:r>
            <a:endParaRPr/>
          </a:p>
        </p:txBody>
      </p:sp>
      <p:sp>
        <p:nvSpPr>
          <p:cNvPr id="256" name="Google Shape;256;p7"/>
          <p:cNvSpPr txBox="1"/>
          <p:nvPr/>
        </p:nvSpPr>
        <p:spPr>
          <a:xfrm>
            <a:off x="8890611" y="3359522"/>
            <a:ext cx="8044974" cy="6899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Avec B1 = 0 → Excel affiche #DIV/0!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Avec B1 = 5 → le résultat correct s’affiche : 5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✅ Vous avez compris la logique : une erreur n’est pas un bug, mais une indication de contexte à corriger.</a:t>
            </a:r>
            <a:endParaRPr/>
          </a:p>
        </p:txBody>
      </p:sp>
      <p:sp>
        <p:nvSpPr>
          <p:cNvPr id="257" name="Google Shape;257;p7"/>
          <p:cNvSpPr/>
          <p:nvPr/>
        </p:nvSpPr>
        <p:spPr>
          <a:xfrm>
            <a:off x="272599" y="49350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8" name="Google Shape;258;p7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9" name="Google Shape;259;p7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60" name="Google Shape;260;p7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61" name="Google Shape;261;p7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62" name="Google Shape;262;p7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63" name="Google Shape;263;p7"/>
          <p:cNvSpPr/>
          <p:nvPr/>
        </p:nvSpPr>
        <p:spPr>
          <a:xfrm>
            <a:off x="10256953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64" name="Google Shape;264;p7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65" name="Google Shape;265;p7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66" name="Google Shape;266;p7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67" name="Google Shape;267;p7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8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73" name="Google Shape;273;p8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74" name="Google Shape;274;p8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5" name="Google Shape;275;p8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76" name="Google Shape;276;p8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77" name="Google Shape;277;p8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8" name="Google Shape;278;p8"/>
          <p:cNvSpPr/>
          <p:nvPr/>
        </p:nvSpPr>
        <p:spPr>
          <a:xfrm>
            <a:off x="11064487" y="1830220"/>
            <a:ext cx="6194813" cy="7046593"/>
          </a:xfrm>
          <a:custGeom>
            <a:rect b="b" l="l" r="r" t="t"/>
            <a:pathLst>
              <a:path extrusionOk="0" h="995722" w="875361">
                <a:moveTo>
                  <a:pt x="0" y="0"/>
                </a:moveTo>
                <a:lnTo>
                  <a:pt x="875361" y="0"/>
                </a:lnTo>
                <a:lnTo>
                  <a:pt x="875361" y="995722"/>
                </a:lnTo>
                <a:lnTo>
                  <a:pt x="0" y="99572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6873" r="-6872" t="0"/>
            </a:stretch>
          </a:blipFill>
          <a:ln>
            <a:noFill/>
          </a:ln>
        </p:spPr>
      </p:sp>
      <p:sp>
        <p:nvSpPr>
          <p:cNvPr id="279" name="Google Shape;279;p8"/>
          <p:cNvSpPr txBox="1"/>
          <p:nvPr/>
        </p:nvSpPr>
        <p:spPr>
          <a:xfrm>
            <a:off x="13973968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80" name="Google Shape;280;p8"/>
          <p:cNvSpPr txBox="1"/>
          <p:nvPr/>
        </p:nvSpPr>
        <p:spPr>
          <a:xfrm>
            <a:off x="2194204" y="617328"/>
            <a:ext cx="11779764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Application exotique</a:t>
            </a:r>
            <a:endParaRPr/>
          </a:p>
        </p:txBody>
      </p:sp>
      <p:sp>
        <p:nvSpPr>
          <p:cNvPr id="281" name="Google Shape;281;p8"/>
          <p:cNvSpPr txBox="1"/>
          <p:nvPr/>
        </p:nvSpPr>
        <p:spPr>
          <a:xfrm>
            <a:off x="576350" y="2739000"/>
            <a:ext cx="9512400" cy="51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Formation et dépannage : savoir lire les erreurs aide à aider d’autres collègues.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Audits de formules : les symboles guident la vérification dans les grands tableaux.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Contrôle qualité : repérer des #N/A dans des RECHERCHEV pour identifier les données manquantes.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Tableaux automatisés : les formules SIERREUR() ou ESTERREUR() permettent d’afficher un message personnalisé.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Tableaux partagés : éviter d’envoyer un fichier truffé d’erreurs renforce la fiabilité du document.</a:t>
            </a:r>
            <a:endParaRPr/>
          </a:p>
        </p:txBody>
      </p:sp>
      <p:sp>
        <p:nvSpPr>
          <p:cNvPr id="282" name="Google Shape;282;p8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8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84" name="Google Shape;284;p8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85" name="Google Shape;285;p8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86" name="Google Shape;286;p8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87" name="Google Shape;287;p8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88" name="Google Shape;288;p8"/>
          <p:cNvSpPr/>
          <p:nvPr/>
        </p:nvSpPr>
        <p:spPr>
          <a:xfrm>
            <a:off x="12377311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89" name="Google Shape;289;p8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90" name="Google Shape;290;p8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91" name="Google Shape;291;p8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oogle Shape;296;p9"/>
          <p:cNvGrpSpPr/>
          <p:nvPr/>
        </p:nvGrpSpPr>
        <p:grpSpPr>
          <a:xfrm>
            <a:off x="6933143" y="1950896"/>
            <a:ext cx="2220382" cy="6805806"/>
            <a:chOff x="0" y="-38100"/>
            <a:chExt cx="584792" cy="1792476"/>
          </a:xfrm>
        </p:grpSpPr>
        <p:sp>
          <p:nvSpPr>
            <p:cNvPr id="297" name="Google Shape;297;p9"/>
            <p:cNvSpPr/>
            <p:nvPr/>
          </p:nvSpPr>
          <p:spPr>
            <a:xfrm>
              <a:off x="0" y="0"/>
              <a:ext cx="584792" cy="1754376"/>
            </a:xfrm>
            <a:custGeom>
              <a:rect b="b" l="l" r="r" t="t"/>
              <a:pathLst>
                <a:path extrusionOk="0" h="1754376" w="584792">
                  <a:moveTo>
                    <a:pt x="0" y="0"/>
                  </a:moveTo>
                  <a:lnTo>
                    <a:pt x="584792" y="0"/>
                  </a:lnTo>
                  <a:lnTo>
                    <a:pt x="584792" y="1754376"/>
                  </a:lnTo>
                  <a:lnTo>
                    <a:pt x="0" y="1754376"/>
                  </a:lnTo>
                  <a:close/>
                </a:path>
              </a:pathLst>
            </a:custGeom>
            <a:solidFill>
              <a:srgbClr val="D8E0E5"/>
            </a:solidFill>
            <a:ln>
              <a:noFill/>
            </a:ln>
          </p:spPr>
        </p:sp>
        <p:sp>
          <p:nvSpPr>
            <p:cNvPr id="298" name="Google Shape;298;p9"/>
            <p:cNvSpPr txBox="1"/>
            <p:nvPr/>
          </p:nvSpPr>
          <p:spPr>
            <a:xfrm>
              <a:off x="0" y="-38100"/>
              <a:ext cx="584792" cy="17924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9" name="Google Shape;299;p9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300" name="Google Shape;300;p9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01" name="Google Shape;301;p9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2" name="Google Shape;302;p9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303" name="Google Shape;303;p9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04" name="Google Shape;304;p9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5" name="Google Shape;305;p9"/>
          <p:cNvGrpSpPr/>
          <p:nvPr/>
        </p:nvGrpSpPr>
        <p:grpSpPr>
          <a:xfrm>
            <a:off x="15370021" y="5281469"/>
            <a:ext cx="1753333" cy="1897994"/>
            <a:chOff x="0" y="-38100"/>
            <a:chExt cx="461783" cy="499883"/>
          </a:xfrm>
        </p:grpSpPr>
        <p:sp>
          <p:nvSpPr>
            <p:cNvPr id="306" name="Google Shape;306;p9"/>
            <p:cNvSpPr/>
            <p:nvPr/>
          </p:nvSpPr>
          <p:spPr>
            <a:xfrm>
              <a:off x="0" y="0"/>
              <a:ext cx="461783" cy="461783"/>
            </a:xfrm>
            <a:custGeom>
              <a:rect b="b" l="l" r="r" t="t"/>
              <a:pathLst>
                <a:path extrusionOk="0" h="461783" w="461783">
                  <a:moveTo>
                    <a:pt x="48571" y="0"/>
                  </a:moveTo>
                  <a:lnTo>
                    <a:pt x="413212" y="0"/>
                  </a:lnTo>
                  <a:cubicBezTo>
                    <a:pt x="426094" y="0"/>
                    <a:pt x="438448" y="5117"/>
                    <a:pt x="447557" y="14226"/>
                  </a:cubicBezTo>
                  <a:cubicBezTo>
                    <a:pt x="456666" y="23335"/>
                    <a:pt x="461783" y="35689"/>
                    <a:pt x="461783" y="48571"/>
                  </a:cubicBezTo>
                  <a:lnTo>
                    <a:pt x="461783" y="413212"/>
                  </a:lnTo>
                  <a:cubicBezTo>
                    <a:pt x="461783" y="426094"/>
                    <a:pt x="456666" y="438448"/>
                    <a:pt x="447557" y="447557"/>
                  </a:cubicBezTo>
                  <a:cubicBezTo>
                    <a:pt x="438448" y="456666"/>
                    <a:pt x="426094" y="461783"/>
                    <a:pt x="413212" y="461783"/>
                  </a:cubicBezTo>
                  <a:lnTo>
                    <a:pt x="48571" y="461783"/>
                  </a:lnTo>
                  <a:cubicBezTo>
                    <a:pt x="21746" y="461783"/>
                    <a:pt x="0" y="440037"/>
                    <a:pt x="0" y="413212"/>
                  </a:cubicBezTo>
                  <a:lnTo>
                    <a:pt x="0" y="48571"/>
                  </a:lnTo>
                  <a:cubicBezTo>
                    <a:pt x="0" y="35689"/>
                    <a:pt x="5117" y="23335"/>
                    <a:pt x="14226" y="14226"/>
                  </a:cubicBezTo>
                  <a:cubicBezTo>
                    <a:pt x="23335" y="5117"/>
                    <a:pt x="35689" y="0"/>
                    <a:pt x="48571" y="0"/>
                  </a:cubicBezTo>
                  <a:close/>
                </a:path>
              </a:pathLst>
            </a:custGeom>
            <a:solidFill>
              <a:srgbClr val="7AC0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9"/>
            <p:cNvSpPr txBox="1"/>
            <p:nvPr/>
          </p:nvSpPr>
          <p:spPr>
            <a:xfrm>
              <a:off x="0" y="-38100"/>
              <a:ext cx="461783" cy="4998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8" name="Google Shape;308;p9"/>
          <p:cNvSpPr/>
          <p:nvPr/>
        </p:nvSpPr>
        <p:spPr>
          <a:xfrm>
            <a:off x="15722489" y="5825290"/>
            <a:ext cx="942857" cy="955012"/>
          </a:xfrm>
          <a:custGeom>
            <a:rect b="b" l="l" r="r" t="t"/>
            <a:pathLst>
              <a:path extrusionOk="0" h="955012" w="942857">
                <a:moveTo>
                  <a:pt x="0" y="0"/>
                </a:moveTo>
                <a:lnTo>
                  <a:pt x="942857" y="0"/>
                </a:lnTo>
                <a:lnTo>
                  <a:pt x="942857" y="955012"/>
                </a:lnTo>
                <a:lnTo>
                  <a:pt x="0" y="9550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9"/>
          <p:cNvSpPr txBox="1"/>
          <p:nvPr/>
        </p:nvSpPr>
        <p:spPr>
          <a:xfrm>
            <a:off x="14418978" y="503028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10" name="Google Shape;310;p9"/>
          <p:cNvSpPr txBox="1"/>
          <p:nvPr/>
        </p:nvSpPr>
        <p:spPr>
          <a:xfrm>
            <a:off x="2279222" y="334628"/>
            <a:ext cx="119217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Lien vers la compétence suivante</a:t>
            </a:r>
            <a:endParaRPr/>
          </a:p>
        </p:txBody>
      </p:sp>
      <p:sp>
        <p:nvSpPr>
          <p:cNvPr id="311" name="Google Shape;311;p9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12" name="Google Shape;312;p9"/>
          <p:cNvCxnSpPr/>
          <p:nvPr/>
        </p:nvCxnSpPr>
        <p:spPr>
          <a:xfrm>
            <a:off x="5146707" y="1628832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3" name="Google Shape;313;p9"/>
          <p:cNvSpPr/>
          <p:nvPr/>
        </p:nvSpPr>
        <p:spPr>
          <a:xfrm>
            <a:off x="944638" y="4106516"/>
            <a:ext cx="5566810" cy="3477125"/>
          </a:xfrm>
          <a:custGeom>
            <a:rect b="b" l="l" r="r" t="t"/>
            <a:pathLst>
              <a:path extrusionOk="0" h="3477125" w="5566810">
                <a:moveTo>
                  <a:pt x="0" y="0"/>
                </a:moveTo>
                <a:lnTo>
                  <a:pt x="5566810" y="0"/>
                </a:lnTo>
                <a:lnTo>
                  <a:pt x="5566810" y="3477125"/>
                </a:lnTo>
                <a:lnTo>
                  <a:pt x="0" y="34771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9"/>
          <p:cNvSpPr txBox="1"/>
          <p:nvPr/>
        </p:nvSpPr>
        <p:spPr>
          <a:xfrm>
            <a:off x="7025550" y="3733450"/>
            <a:ext cx="78369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Après avoir appris à identifier et comprendre les erreurs, la prochaine étape consiste à soigner l’apparence des données pour les rendre plus claires et lisibles.</a:t>
            </a:r>
            <a:endParaRPr/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👉 Prochaine compétence : Utiliser les fonctions simples de mise en forme pour la police (couleur, style, alignement).</a:t>
            </a:r>
            <a:endParaRPr/>
          </a:p>
        </p:txBody>
      </p:sp>
      <p:sp>
        <p:nvSpPr>
          <p:cNvPr id="315" name="Google Shape;315;p9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316" name="Google Shape;316;p9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317" name="Google Shape;317;p9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318" name="Google Shape;318;p9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319" name="Google Shape;319;p9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320" name="Google Shape;320;p9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321" name="Google Shape;321;p9"/>
          <p:cNvSpPr/>
          <p:nvPr/>
        </p:nvSpPr>
        <p:spPr>
          <a:xfrm>
            <a:off x="14497668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322" name="Google Shape;322;p9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323" name="Google Shape;323;p9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user</dc:creator>
</cp:coreProperties>
</file>